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sldIdLst>
    <p:sldId id="259" r:id="rId2"/>
    <p:sldId id="257" r:id="rId3"/>
    <p:sldId id="258" r:id="rId4"/>
    <p:sldId id="263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4" d="100"/>
          <a:sy n="64" d="100"/>
        </p:scale>
        <p:origin x="-972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325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01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8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41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51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10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046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25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9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0028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887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8478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752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947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49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102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745551"/>
            <a:ext cx="7766936" cy="1603949"/>
          </a:xfrm>
        </p:spPr>
        <p:txBody>
          <a:bodyPr>
            <a:normAutofit fontScale="90000"/>
          </a:bodyPr>
          <a:lstStyle/>
          <a:p>
            <a:pPr algn="l"/>
            <a:r>
              <a:rPr lang="en-US" sz="6000" b="1" dirty="0" smtClean="0">
                <a:solidFill>
                  <a:schemeClr val="accent5">
                    <a:lumMod val="75000"/>
                  </a:schemeClr>
                </a:solidFill>
              </a:rPr>
              <a:t>Case Property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2220944"/>
            <a:ext cx="7766936" cy="285905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Defined as any property regarding which an offence appears to have been committed or which appears to have been used in the commission of an offence.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5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9501" y="1098244"/>
            <a:ext cx="7766936" cy="1646302"/>
          </a:xfrm>
        </p:spPr>
        <p:txBody>
          <a:bodyPr>
            <a:normAutofit fontScale="90000"/>
          </a:bodyPr>
          <a:lstStyle/>
          <a:p>
            <a:pPr algn="l"/>
            <a:r>
              <a:rPr lang="en-US" sz="5000" b="1" dirty="0" smtClean="0">
                <a:solidFill>
                  <a:schemeClr val="accent5">
                    <a:lumMod val="75000"/>
                  </a:schemeClr>
                </a:solidFill>
              </a:rPr>
              <a:t>Kinds of Case Properties/ Seizure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9501" y="1987573"/>
            <a:ext cx="7766936" cy="3864587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ct val="150000"/>
              </a:lnSpc>
              <a:buAutoNum type="romanLcParenBoth"/>
            </a:pPr>
            <a:r>
              <a:rPr lang="en-US" sz="2400" b="1" dirty="0" smtClean="0">
                <a:solidFill>
                  <a:schemeClr val="tx1"/>
                </a:solidFill>
              </a:rPr>
              <a:t>Case properties involved in the commission of offence i.e. Narcotics substances; </a:t>
            </a:r>
          </a:p>
          <a:p>
            <a:pPr marL="514350" indent="-514350" algn="just">
              <a:lnSpc>
                <a:spcPct val="150000"/>
              </a:lnSpc>
              <a:buAutoNum type="romanLcParenBoth"/>
            </a:pPr>
            <a:r>
              <a:rPr lang="en-US" sz="2400" b="1" dirty="0" smtClean="0">
                <a:solidFill>
                  <a:schemeClr val="tx1"/>
                </a:solidFill>
              </a:rPr>
              <a:t>Suspected to be stolen u/s 550 </a:t>
            </a:r>
            <a:r>
              <a:rPr lang="en-US" sz="2400" b="1" dirty="0" err="1" smtClean="0">
                <a:solidFill>
                  <a:schemeClr val="tx1"/>
                </a:solidFill>
              </a:rPr>
              <a:t>Cr.PC</a:t>
            </a:r>
            <a:r>
              <a:rPr lang="en-US" sz="2400" b="1" dirty="0" smtClean="0">
                <a:solidFill>
                  <a:schemeClr val="tx1"/>
                </a:solidFill>
              </a:rPr>
              <a:t> i.e. seizure by police. </a:t>
            </a:r>
          </a:p>
          <a:p>
            <a:pPr marL="514350" indent="-514350" algn="just">
              <a:lnSpc>
                <a:spcPct val="150000"/>
              </a:lnSpc>
              <a:buAutoNum type="romanLcParenBoth"/>
            </a:pPr>
            <a:r>
              <a:rPr lang="en-US" sz="2400" b="1" dirty="0" smtClean="0">
                <a:solidFill>
                  <a:schemeClr val="tx1"/>
                </a:solidFill>
              </a:rPr>
              <a:t>Unclaimed property, Chapter XV of Police Order. </a:t>
            </a:r>
          </a:p>
          <a:p>
            <a:pPr marL="514350" indent="-514350" algn="just">
              <a:buAutoNum type="romanLcParenBoth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36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293514"/>
            <a:ext cx="7766936" cy="1646302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  <a:t>Section 516-A 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</a:rPr>
              <a:t>Cr.PC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  <a:t>/Pending trial or inquiry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2522477"/>
            <a:ext cx="7766936" cy="377381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(</a:t>
            </a:r>
            <a:r>
              <a:rPr lang="en-US" sz="2400" b="1" dirty="0" err="1" smtClean="0">
                <a:solidFill>
                  <a:schemeClr val="tx1"/>
                </a:solidFill>
              </a:rPr>
              <a:t>i</a:t>
            </a:r>
            <a:r>
              <a:rPr lang="en-US" sz="2400" b="1" dirty="0" smtClean="0">
                <a:solidFill>
                  <a:schemeClr val="tx1"/>
                </a:solidFill>
              </a:rPr>
              <a:t>)   Delivery to person entitled thereto.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(ii)	 If property subject to natural or speedy decay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      order it to be sold. 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</a:rPr>
              <a:t>(iii) Motor vehicle detained or seized Police Order,</a:t>
            </a:r>
          </a:p>
          <a:p>
            <a:pPr algn="just"/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1934 Vol.3, 22.16.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514350" indent="-514350" algn="just">
              <a:lnSpc>
                <a:spcPct val="150000"/>
              </a:lnSpc>
              <a:buAutoNum type="romanLcParenBoth"/>
            </a:pPr>
            <a:endParaRPr lang="en-US" sz="2400" dirty="0" smtClean="0">
              <a:solidFill>
                <a:schemeClr val="tx1"/>
              </a:solidFill>
            </a:endParaRPr>
          </a:p>
          <a:p>
            <a:pPr algn="just"/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15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293514"/>
            <a:ext cx="7766936" cy="1646302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  <a:t>Custody of property exceeding Rs.500/-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3193" y="2509414"/>
            <a:ext cx="7766936" cy="377381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(</a:t>
            </a:r>
            <a:r>
              <a:rPr lang="en-US" sz="2400" b="1" dirty="0" err="1" smtClean="0">
                <a:solidFill>
                  <a:schemeClr val="tx1"/>
                </a:solidFill>
              </a:rPr>
              <a:t>i</a:t>
            </a:r>
            <a:r>
              <a:rPr lang="en-US" sz="2400" b="1" dirty="0" smtClean="0">
                <a:solidFill>
                  <a:schemeClr val="tx1"/>
                </a:solidFill>
              </a:rPr>
              <a:t>)   To be deposited </a:t>
            </a:r>
            <a:r>
              <a:rPr lang="en-US" sz="2400" b="1" dirty="0">
                <a:solidFill>
                  <a:schemeClr val="tx1"/>
                </a:solidFill>
              </a:rPr>
              <a:t>in treasury at the headquarters 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      in accordance with Police Rules 27.18 (2).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(ii)	 </a:t>
            </a:r>
            <a:r>
              <a:rPr lang="en-US" sz="2400" b="1" dirty="0">
                <a:solidFill>
                  <a:schemeClr val="tx1"/>
                </a:solidFill>
              </a:rPr>
              <a:t>At </a:t>
            </a:r>
            <a:r>
              <a:rPr lang="en-US" sz="2400" b="1" dirty="0" smtClean="0">
                <a:solidFill>
                  <a:schemeClr val="tx1"/>
                </a:solidFill>
              </a:rPr>
              <a:t>the strong room at </a:t>
            </a:r>
            <a:r>
              <a:rPr lang="en-US" sz="2400" b="1" dirty="0">
                <a:solidFill>
                  <a:schemeClr val="tx1"/>
                </a:solidFill>
              </a:rPr>
              <a:t>Tehsils.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</a:rPr>
              <a:t>(iii) Motor vehicle detained or seized Police Order</a:t>
            </a:r>
            <a:r>
              <a:rPr lang="en-US" sz="2400" b="1" dirty="0" smtClean="0">
                <a:solidFill>
                  <a:schemeClr val="tx1"/>
                </a:solidFill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</a:t>
            </a:r>
            <a:r>
              <a:rPr lang="en-US" sz="2400" b="1" dirty="0">
                <a:solidFill>
                  <a:schemeClr val="tx1"/>
                </a:solidFill>
              </a:rPr>
              <a:t>1934 </a:t>
            </a:r>
            <a:r>
              <a:rPr lang="en-US" sz="2400" b="1" dirty="0" smtClean="0">
                <a:solidFill>
                  <a:schemeClr val="tx1"/>
                </a:solidFill>
              </a:rPr>
              <a:t>Vol.3, </a:t>
            </a:r>
            <a:r>
              <a:rPr lang="en-US" sz="2400" b="1" dirty="0">
                <a:solidFill>
                  <a:schemeClr val="tx1"/>
                </a:solidFill>
              </a:rPr>
              <a:t>22.16.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just"/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6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22360"/>
            <a:ext cx="7766936" cy="1646302"/>
          </a:xfrm>
        </p:spPr>
        <p:txBody>
          <a:bodyPr/>
          <a:lstStyle/>
          <a:p>
            <a:pPr algn="l"/>
            <a:r>
              <a:rPr lang="en-US" sz="3500" b="1" dirty="0" smtClean="0">
                <a:solidFill>
                  <a:schemeClr val="accent5">
                    <a:lumMod val="75000"/>
                  </a:schemeClr>
                </a:solidFill>
              </a:rPr>
              <a:t>Provisions to Section 516-A </a:t>
            </a:r>
            <a:r>
              <a:rPr lang="en-US" sz="3500" b="1" dirty="0" err="1" smtClean="0">
                <a:solidFill>
                  <a:schemeClr val="accent5">
                    <a:lumMod val="75000"/>
                  </a:schemeClr>
                </a:solidFill>
              </a:rPr>
              <a:t>Cr.PC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6" y="1850829"/>
            <a:ext cx="8106833" cy="4232471"/>
          </a:xfrm>
        </p:spPr>
        <p:txBody>
          <a:bodyPr>
            <a:noAutofit/>
          </a:bodyPr>
          <a:lstStyle/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(a) If dangerous/explosive substance shall not be sold, but be</a:t>
            </a:r>
          </a:p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     handed over to government department dealing with it. </a:t>
            </a:r>
          </a:p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(b) If dangerous drug, intoxicant, liquor or any other narcotics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    substance shall make samples under supervision of Magistrate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    as may deemed fit for production before it and cause 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    destruction of the remaining property and issue a certificate 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    in that behalf.     </a:t>
            </a:r>
          </a:p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(c) Customs Act, 1969: Section 169/170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    Procedure Under sections 181 to 185 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 algn="just"/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80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745551"/>
            <a:ext cx="7766936" cy="164630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7367" y="745551"/>
            <a:ext cx="7766936" cy="1388049"/>
          </a:xfrm>
        </p:spPr>
        <p:txBody>
          <a:bodyPr>
            <a:noAutofit/>
          </a:bodyPr>
          <a:lstStyle/>
          <a:p>
            <a:pPr algn="just"/>
            <a:r>
              <a:rPr lang="en-US" sz="3500" b="1" dirty="0" smtClean="0">
                <a:solidFill>
                  <a:schemeClr val="accent5">
                    <a:lumMod val="75000"/>
                  </a:schemeClr>
                </a:solidFill>
              </a:rPr>
              <a:t>In case of trial, the property to be disposed of u/s 517 </a:t>
            </a:r>
            <a:r>
              <a:rPr lang="en-US" sz="3500" b="1" dirty="0" err="1" smtClean="0">
                <a:solidFill>
                  <a:schemeClr val="accent5">
                    <a:lumMod val="75000"/>
                  </a:schemeClr>
                </a:solidFill>
              </a:rPr>
              <a:t>Cr.PC</a:t>
            </a:r>
            <a:r>
              <a:rPr lang="en-US" sz="3500" b="1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67367" y="2163253"/>
            <a:ext cx="7906636" cy="40216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(</a:t>
            </a:r>
            <a:r>
              <a:rPr lang="en-US" sz="2000" b="1" dirty="0" err="1" smtClean="0">
                <a:solidFill>
                  <a:schemeClr val="tx1"/>
                </a:solidFill>
              </a:rPr>
              <a:t>i</a:t>
            </a:r>
            <a:r>
              <a:rPr lang="en-US" sz="2000" b="1" dirty="0" smtClean="0">
                <a:solidFill>
                  <a:schemeClr val="tx1"/>
                </a:solidFill>
              </a:rPr>
              <a:t>)    Confiscation under KP CNSA—34-A, 34-B.</a:t>
            </a:r>
          </a:p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(ii)   Stolen or tampered when ostensible owner is unknown. </a:t>
            </a:r>
          </a:p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(iii)  Vehicle having tampered, </a:t>
            </a:r>
            <a:r>
              <a:rPr lang="en-US" sz="2000" b="1" dirty="0" smtClean="0">
                <a:solidFill>
                  <a:schemeClr val="tx1"/>
                </a:solidFill>
              </a:rPr>
              <a:t>re-stamped, </a:t>
            </a:r>
            <a:r>
              <a:rPr lang="en-US" sz="2000" b="1" dirty="0" smtClean="0">
                <a:solidFill>
                  <a:schemeClr val="tx1"/>
                </a:solidFill>
              </a:rPr>
              <a:t>welded or refitted</a:t>
            </a:r>
          </a:p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        not be allowed ply on the roads.  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	</a:t>
            </a:r>
            <a:r>
              <a:rPr lang="en-US" b="1" dirty="0" smtClean="0">
                <a:solidFill>
                  <a:schemeClr val="tx1"/>
                </a:solidFill>
              </a:rPr>
              <a:t>  </a:t>
            </a:r>
            <a:r>
              <a:rPr lang="en-US" b="1" dirty="0" err="1" smtClean="0">
                <a:solidFill>
                  <a:schemeClr val="tx1"/>
                </a:solidFill>
              </a:rPr>
              <a:t>Cr.M</a:t>
            </a:r>
            <a:r>
              <a:rPr lang="en-US" b="1" dirty="0" smtClean="0">
                <a:solidFill>
                  <a:schemeClr val="tx1"/>
                </a:solidFill>
              </a:rPr>
              <a:t> (Q.P) No.26-M/2020 PHC Mingora Bench dated 28.09.2020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	</a:t>
            </a:r>
            <a:r>
              <a:rPr lang="en-US" sz="2000" b="1" dirty="0" smtClean="0">
                <a:solidFill>
                  <a:schemeClr val="tx1"/>
                </a:solidFill>
              </a:rPr>
              <a:t>  However, the same shall be allotted to government 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       departments for operational duties by ……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	</a:t>
            </a:r>
            <a:r>
              <a:rPr lang="en-US" sz="2000" b="1" dirty="0" smtClean="0">
                <a:solidFill>
                  <a:schemeClr val="tx1"/>
                </a:solidFill>
              </a:rPr>
              <a:t>  In case of confiscation vehicle/property is sent to 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      Transport Department KPK. 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27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686304"/>
            <a:ext cx="7766936" cy="164630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7217" y="1570174"/>
            <a:ext cx="7766936" cy="4817926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(</a:t>
            </a:r>
            <a:r>
              <a:rPr lang="en-US" sz="2200" b="1" dirty="0" err="1" smtClean="0">
                <a:solidFill>
                  <a:schemeClr val="tx1"/>
                </a:solidFill>
              </a:rPr>
              <a:t>i</a:t>
            </a:r>
            <a:r>
              <a:rPr lang="en-US" sz="2200" b="1" dirty="0" smtClean="0">
                <a:solidFill>
                  <a:schemeClr val="tx1"/>
                </a:solidFill>
              </a:rPr>
              <a:t>)   Provincial Finance Minster.</a:t>
            </a:r>
          </a:p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(ii)  Secretary Administration.</a:t>
            </a:r>
          </a:p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(iii)  Additional Secretary Finance. </a:t>
            </a:r>
          </a:p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(iv)  D.I.G Telecommunication.</a:t>
            </a:r>
          </a:p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(v)   D.G Excise &amp; Taxation Department.</a:t>
            </a:r>
          </a:p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(vi)  Section Officer Transport Department (Secretary).</a:t>
            </a:r>
          </a:p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							</a:t>
            </a:r>
          </a:p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							Thanks;		</a:t>
            </a:r>
            <a:r>
              <a:rPr lang="en-US" sz="2200" b="1" dirty="0" err="1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Mazhar</a:t>
            </a:r>
            <a:r>
              <a:rPr lang="en-US" sz="2200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 Hussain,</a:t>
            </a:r>
          </a:p>
          <a:p>
            <a:pPr algn="just"/>
            <a:r>
              <a:rPr lang="en-US" sz="2200" b="1" dirty="0">
                <a:solidFill>
                  <a:srgbClr val="FF0000"/>
                </a:solidFill>
                <a:latin typeface="Berlin Sans FB Demi" panose="020E0802020502020306" pitchFamily="34" charset="0"/>
              </a:rPr>
              <a:t>	</a:t>
            </a:r>
            <a:r>
              <a:rPr lang="en-US" sz="2200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										SCJ (</a:t>
            </a:r>
            <a:r>
              <a:rPr lang="en-US" sz="2200" b="1" dirty="0" err="1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Admn</a:t>
            </a:r>
            <a:r>
              <a:rPr lang="en-US" sz="2200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),</a:t>
            </a:r>
            <a:r>
              <a:rPr lang="en-US" sz="2200" b="1" dirty="0" smtClean="0">
                <a:solidFill>
                  <a:schemeClr val="tx1"/>
                </a:solidFill>
                <a:latin typeface="Berlin Sans FB Demi" panose="020E0802020502020306" pitchFamily="34" charset="0"/>
              </a:rPr>
              <a:t>	</a:t>
            </a:r>
          </a:p>
          <a:p>
            <a:pPr algn="just"/>
            <a:r>
              <a:rPr lang="en-US" sz="22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	</a:t>
            </a:r>
            <a:r>
              <a:rPr lang="en-US" sz="2200" b="1" dirty="0" smtClean="0">
                <a:solidFill>
                  <a:schemeClr val="tx1"/>
                </a:solidFill>
                <a:latin typeface="Berlin Sans FB Demi" panose="020E0802020502020306" pitchFamily="34" charset="0"/>
              </a:rPr>
              <a:t>										</a:t>
            </a:r>
            <a:r>
              <a:rPr lang="en-US" sz="2200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Mansehra.</a:t>
            </a:r>
            <a:r>
              <a:rPr lang="en-US" sz="2200" b="1" dirty="0" smtClean="0">
                <a:solidFill>
                  <a:schemeClr val="tx1"/>
                </a:solidFill>
                <a:latin typeface="Berlin Sans FB Demi" panose="020E0802020502020306" pitchFamily="34" charset="0"/>
              </a:rPr>
              <a:t>		</a:t>
            </a:r>
            <a:r>
              <a:rPr lang="en-US" sz="2200" b="1" dirty="0" smtClean="0">
                <a:solidFill>
                  <a:schemeClr val="tx1"/>
                </a:solidFill>
              </a:rPr>
              <a:t>		</a:t>
            </a:r>
            <a:endParaRPr lang="en-US" sz="2200" b="1" dirty="0">
              <a:solidFill>
                <a:schemeClr val="tx1"/>
              </a:solidFill>
            </a:endParaRPr>
          </a:p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										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67367" y="1845753"/>
            <a:ext cx="7906636" cy="45423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07067" y="323385"/>
            <a:ext cx="7766936" cy="138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500" b="1" u="sng" dirty="0" smtClean="0">
                <a:solidFill>
                  <a:schemeClr val="accent5">
                    <a:lumMod val="75000"/>
                  </a:schemeClr>
                </a:solidFill>
              </a:rPr>
              <a:t>Committees</a:t>
            </a:r>
            <a:r>
              <a:rPr lang="en-US" sz="3500" b="1" dirty="0" smtClean="0">
                <a:solidFill>
                  <a:schemeClr val="accent5">
                    <a:lumMod val="75000"/>
                  </a:schemeClr>
                </a:solidFill>
              </a:rPr>
              <a:t>:  To supervise actions</a:t>
            </a:r>
          </a:p>
          <a:p>
            <a:pPr algn="just"/>
            <a:r>
              <a:rPr lang="en-US" sz="35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500" b="1" dirty="0" smtClean="0">
                <a:solidFill>
                  <a:schemeClr val="accent5">
                    <a:lumMod val="75000"/>
                  </a:schemeClr>
                </a:solidFill>
              </a:rPr>
              <a:t>                     consists upon;</a:t>
            </a:r>
            <a:endParaRPr lang="en-US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5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686304"/>
            <a:ext cx="7766936" cy="164630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67367" y="1845753"/>
            <a:ext cx="7906636" cy="45423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7217" y="1570174"/>
            <a:ext cx="7766936" cy="4817926"/>
          </a:xfrm>
        </p:spPr>
        <p:txBody>
          <a:bodyPr>
            <a:noAutofit/>
          </a:bodyPr>
          <a:lstStyle/>
          <a:p>
            <a:pPr algn="just"/>
            <a:endParaRPr lang="en-US" sz="2200" b="1" dirty="0">
              <a:solidFill>
                <a:schemeClr val="tx1"/>
              </a:solidFill>
            </a:endParaRPr>
          </a:p>
          <a:p>
            <a:pPr algn="just"/>
            <a:endParaRPr lang="en-US" sz="2200" b="1" dirty="0" smtClean="0">
              <a:solidFill>
                <a:schemeClr val="tx1"/>
              </a:solidFill>
            </a:endParaRPr>
          </a:p>
          <a:p>
            <a:pPr algn="just"/>
            <a:r>
              <a:rPr lang="en-US" sz="2200" b="1" dirty="0" smtClean="0">
                <a:solidFill>
                  <a:schemeClr val="tx1"/>
                </a:solidFill>
              </a:rPr>
              <a:t>	</a:t>
            </a:r>
            <a:r>
              <a:rPr lang="en-US" sz="2200" b="1" dirty="0" smtClean="0">
                <a:solidFill>
                  <a:schemeClr val="accent5">
                    <a:lumMod val="50000"/>
                  </a:schemeClr>
                </a:solidFill>
              </a:rPr>
              <a:t>		</a:t>
            </a:r>
            <a:r>
              <a:rPr lang="en-US" sz="5000" b="1" dirty="0" smtClean="0">
                <a:solidFill>
                  <a:schemeClr val="accent5">
                    <a:lumMod val="50000"/>
                  </a:schemeClr>
                </a:solidFill>
              </a:rPr>
              <a:t>Thanks;	</a:t>
            </a:r>
            <a:r>
              <a:rPr lang="en-US" sz="5000" b="1" dirty="0" smtClean="0">
                <a:solidFill>
                  <a:schemeClr val="tx1"/>
                </a:solidFill>
              </a:rPr>
              <a:t>										</a:t>
            </a:r>
            <a:endParaRPr lang="en-US" sz="5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9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1246</TotalTime>
  <Words>325</Words>
  <Application>Microsoft Office PowerPoint</Application>
  <PresentationFormat>Custom</PresentationFormat>
  <Paragraphs>64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Case Property </vt:lpstr>
      <vt:lpstr>Kinds of Case Properties/ Seizure  </vt:lpstr>
      <vt:lpstr>Section 516-A Cr.PC/Pending trial or inquiry </vt:lpstr>
      <vt:lpstr>Custody of property exceeding Rs.500/- </vt:lpstr>
      <vt:lpstr>Provisions to Section 516-A Cr.PC </vt:lpstr>
      <vt:lpstr> </vt:lpstr>
      <vt:lpstr> </vt:lpstr>
      <vt:lpstr> 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Property </dc:title>
  <dc:creator>RePack by Diakov</dc:creator>
  <cp:lastModifiedBy>Virus Khan</cp:lastModifiedBy>
  <cp:revision>50</cp:revision>
  <dcterms:created xsi:type="dcterms:W3CDTF">2022-02-21T05:31:11Z</dcterms:created>
  <dcterms:modified xsi:type="dcterms:W3CDTF">2022-02-23T03:40:40Z</dcterms:modified>
</cp:coreProperties>
</file>